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5/27/2025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5/27/2025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5/27/2025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5/27/2025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5/27/2025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5/27/2025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5/27/2025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5/27/2025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5/27/2025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5/27/2025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5/27/2025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5/27/2025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5/27/2025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GEO TRENDS AND TRANSFORMATION</a:t>
            </a:r>
            <a:br>
              <a:rPr lang="en-US" dirty="0"/>
            </a:br>
            <a:r>
              <a:rPr lang="en-US" sz="2800" dirty="0"/>
              <a:t>MILESTONE-2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02993" y="4558323"/>
            <a:ext cx="2841523" cy="865321"/>
          </a:xfrm>
        </p:spPr>
        <p:txBody>
          <a:bodyPr/>
          <a:lstStyle/>
          <a:p>
            <a:r>
              <a:rPr lang="en-US" dirty="0"/>
              <a:t>JOTHEESWARAN S</a:t>
            </a:r>
          </a:p>
          <a:p>
            <a:r>
              <a:rPr lang="en-US" dirty="0"/>
              <a:t>DA&amp; DS – FEB’25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955896-C5F3-A8D0-0CE6-2C04883ABEEE}"/>
              </a:ext>
            </a:extLst>
          </p:cNvPr>
          <p:cNvSpPr txBox="1"/>
          <p:nvPr/>
        </p:nvSpPr>
        <p:spPr>
          <a:xfrm>
            <a:off x="3175199" y="4719484"/>
            <a:ext cx="2193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DATE:26/05/2025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BCE00-2F20-F956-6A31-036DE8525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DASHBOARDS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8D268E-F3B7-6CCA-526B-F62C5B28D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2049170"/>
            <a:ext cx="10685272" cy="451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68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96D8C7-14B1-FD1D-B8F7-E9F3FA0EC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" y="399484"/>
            <a:ext cx="10810240" cy="605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4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CA009-A80B-9B68-9BC5-64793971D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87F50-E8E7-0C7A-78B4-0D02821A6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495" y="2013995"/>
            <a:ext cx="11482086" cy="4180328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  <a:buNone/>
            </a:pPr>
            <a:r>
              <a:rPr lang="en-US" sz="4200" b="1" dirty="0"/>
              <a:t>1. Population Patterns:</a:t>
            </a:r>
            <a:endParaRPr lang="en-US" sz="4200" dirty="0"/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4200" dirty="0"/>
              <a:t>Asia accounts for the largest share of the global population, with China and India together contributing more than one-third.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4200" dirty="0"/>
              <a:t>Rapid population growth is observed in developing countries, especially in Africa and parts of Asia.</a:t>
            </a:r>
          </a:p>
          <a:p>
            <a:pPr>
              <a:lnSpc>
                <a:spcPct val="120000"/>
              </a:lnSpc>
              <a:buNone/>
            </a:pPr>
            <a:r>
              <a:rPr lang="en-US" sz="4200" b="1" dirty="0"/>
              <a:t>2. GDP and Economic Growth:</a:t>
            </a:r>
            <a:endParaRPr lang="en-US" sz="4200" dirty="0"/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4200" dirty="0"/>
              <a:t>The United States consistently leads in total GDP across all decades.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4200" dirty="0"/>
              <a:t>Smaller nations like Luxembourg and Norway top the GDP per capita list, indicating high individual prosperity despite lower populations.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4200" dirty="0"/>
              <a:t>High-income countries collectively contribute over 70% of global GDP.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494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32C2D6-9FB0-2A61-49E2-1538409DC750}"/>
              </a:ext>
            </a:extLst>
          </p:cNvPr>
          <p:cNvSpPr txBox="1"/>
          <p:nvPr/>
        </p:nvSpPr>
        <p:spPr>
          <a:xfrm>
            <a:off x="172064" y="255823"/>
            <a:ext cx="11847871" cy="5977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None/>
            </a:pPr>
            <a:r>
              <a:rPr lang="en-US" sz="1800" b="1" dirty="0"/>
              <a:t>3</a:t>
            </a:r>
            <a:r>
              <a:rPr lang="en-US" sz="2000" b="1" dirty="0"/>
              <a:t>. Literacy Rates:</a:t>
            </a:r>
            <a:endParaRPr lang="en-US" sz="2000" dirty="0"/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100% literacy achieved in several European countries, reflecting strong education systems.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 significant gap remains in literacy rates between high- and low-income nations.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Literacy strongly correlates with GDP per capita, affirming education as a driver of economic development.</a:t>
            </a:r>
          </a:p>
          <a:p>
            <a:pPr>
              <a:lnSpc>
                <a:spcPct val="120000"/>
              </a:lnSpc>
              <a:buNone/>
            </a:pPr>
            <a:r>
              <a:rPr lang="en-US" sz="2000" b="1" dirty="0"/>
              <a:t>4. Health and Mortality Trends:</a:t>
            </a:r>
            <a:endParaRPr lang="en-US" sz="2000" dirty="0"/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Infant mortality is disproportionately high in low-income African countries, highlighting healthcare disparities.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Death rates are higher in nations with weak health infrastructure or conflict zones.</a:t>
            </a:r>
          </a:p>
          <a:p>
            <a:pPr>
              <a:lnSpc>
                <a:spcPct val="120000"/>
              </a:lnSpc>
              <a:buNone/>
            </a:pPr>
            <a:r>
              <a:rPr lang="en-US" sz="2000" b="1" dirty="0"/>
              <a:t>5. Birth &amp; Death Rates:</a:t>
            </a:r>
            <a:endParaRPr lang="en-US" sz="2000" dirty="0"/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High birthrate countries also tend to have high infant mortality, indicating poor access to maternal and child healthcare.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Developed countries show lower birthrates and deathrates, indicative of advanced healthcare and aging populations.</a:t>
            </a:r>
          </a:p>
          <a:p>
            <a:pPr>
              <a:lnSpc>
                <a:spcPct val="120000"/>
              </a:lnSpc>
              <a:buNone/>
            </a:pPr>
            <a:r>
              <a:rPr lang="en-US" sz="2000" b="1" dirty="0"/>
              <a:t>6. Regional Disparities:</a:t>
            </a:r>
            <a:endParaRPr lang="en-US" sz="2000" dirty="0"/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Western Europe and North America dominate in both economic output and social indicators.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Sub-Saharan Africa continues to face development challenges in health, education, and economy.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Migration patterns point toward developed countries as hubs of economic opportunity.</a:t>
            </a:r>
          </a:p>
        </p:txBody>
      </p:sp>
    </p:spTree>
    <p:extLst>
      <p:ext uri="{BB962C8B-B14F-4D97-AF65-F5344CB8AC3E}">
        <p14:creationId xmlns:p14="http://schemas.microsoft.com/office/powerpoint/2010/main" val="35174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0553A-B5E0-90BA-3A25-5E4C550B4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33A0B-698F-E0B5-FE79-5A7AA6DE8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284" y="2190749"/>
            <a:ext cx="11346426" cy="453451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Education and economy are strongly linked</a:t>
            </a:r>
            <a:r>
              <a:rPr lang="en-US" dirty="0"/>
              <a:t>—higher literacy often means higher GDP.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Inequality remains a challenge</a:t>
            </a:r>
            <a:r>
              <a:rPr lang="en-US" dirty="0"/>
              <a:t>, especially for low-income countries.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Population data guides future planning</a:t>
            </a:r>
            <a:r>
              <a:rPr lang="en-US" dirty="0"/>
              <a:t>—infrastructure, health, and education must align with trends.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Power BI made complex data easy to analyze</a:t>
            </a:r>
            <a:r>
              <a:rPr lang="en-US" dirty="0"/>
              <a:t> through interactive visuals.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Key focus for global development</a:t>
            </a:r>
            <a:r>
              <a:rPr lang="en-US" dirty="0"/>
              <a:t> should be education, healthcare, and balanced economic investment.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Data-driven strategies</a:t>
            </a:r>
            <a:r>
              <a:rPr lang="en-US" dirty="0"/>
              <a:t> are essential for impactful decision-making.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8625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DAB0D-FF24-7A56-D3DA-998891817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32500-5654-79F5-EDCC-85DA65BD6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50"/>
            <a:ext cx="9628632" cy="2705716"/>
          </a:xfrm>
        </p:spPr>
        <p:txBody>
          <a:bodyPr>
            <a:normAutofit/>
          </a:bodyPr>
          <a:lstStyle/>
          <a:p>
            <a:r>
              <a:rPr lang="en-US" dirty="0"/>
              <a:t>This project focuses on understanding global trends in population, GDP, health, and literacy from 1960 to 2017.</a:t>
            </a:r>
          </a:p>
          <a:p>
            <a:r>
              <a:rPr lang="en-US" dirty="0"/>
              <a:t>Using Power BI, we built an interactive dashboard to help visualize and interpret data from multiple sources.</a:t>
            </a:r>
          </a:p>
          <a:p>
            <a:r>
              <a:rPr lang="en-US" dirty="0"/>
              <a:t>The goal was to derive meaningful insights that could support policy-making and strategic decisions globally.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0512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3602C-A821-FDC0-D28B-BAFAE597C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SOURCES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CFF5590-E4C6-D39B-A478-660C2B60FA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67205" y="2163292"/>
            <a:ext cx="9437001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SQL Database (CountriesWorld):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Includes population, GDP per capita, literacy rate,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 health indicators.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Excel Files: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PopulationPerCountry: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Year-wise population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GDP by Country (1960–2016):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Economic performance over time.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MetaData: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Income group classification, regions, and special notes.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These sources allowed for a rich and diverse analysis across countries and decades.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51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4FCFC-03FB-E24C-4E1F-BA7F404EA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1235C-4B92-8534-3E60-91EC954B0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Using Power Query Editor in Power BI: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Cleaned inconsistencies in country names and handled missing/null values.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Merged GDP files into a single structured dataset for time-series analysis.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Removed outliers using median filtering and ensured relationships between tables were correctly mapped.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Merged GDP and Population files accordingly for year-analysis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Finalized a clean and efficient data model ready for visualization.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087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2E711-BD50-E131-9156-B15EBD5DF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DAX CALCULATIONS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2A802-C35E-AB7D-4C45-E055DCC5F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We used DAX to create custom calculated columns and measures: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Categorized countries by population size, literacy rate, birth/death rates, and GDP groups.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Grouped years by decades for better trend visualization.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Conducted correlation analysis—showing that countries with high literacy tend to have higher GDP per capita.</a:t>
            </a:r>
            <a:br>
              <a:rPr lang="en-US" dirty="0"/>
            </a:br>
            <a:r>
              <a:rPr lang="en-US" dirty="0"/>
              <a:t>These formulas enhanced interactivity and allowed for deeper insights in our dashboard.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17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5E1F0-5926-E412-2AF1-E3BCC067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POWER BI VISUALIZATIONS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4A3D28-472A-2396-6365-52F3E21767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64" y="2043150"/>
            <a:ext cx="10146889" cy="4348507"/>
          </a:xfrm>
        </p:spPr>
      </p:pic>
    </p:spTree>
    <p:extLst>
      <p:ext uri="{BB962C8B-B14F-4D97-AF65-F5344CB8AC3E}">
        <p14:creationId xmlns:p14="http://schemas.microsoft.com/office/powerpoint/2010/main" val="79520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877DB2-8D19-985B-D2D2-452FF4CEB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40" y="375921"/>
            <a:ext cx="994664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6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B678F2-A094-7531-C33D-5499600DA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544" y="513080"/>
            <a:ext cx="8446113" cy="583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5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11D59A-6ACA-A99E-9969-C1E0F6F98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46" y="613600"/>
            <a:ext cx="10093673" cy="56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3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30</TotalTime>
  <Words>632</Words>
  <Application>Microsoft Office PowerPoint</Application>
  <PresentationFormat>Widescreen</PresentationFormat>
  <Paragraphs>62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Wingdings</vt:lpstr>
      <vt:lpstr>Educational subjects 16x9</vt:lpstr>
      <vt:lpstr>GEO TRENDS AND TRANSFORMATION MILESTONE-2</vt:lpstr>
      <vt:lpstr>INTRODUCTION</vt:lpstr>
      <vt:lpstr>DATA SOURCES</vt:lpstr>
      <vt:lpstr>DATA PREPARATION</vt:lpstr>
      <vt:lpstr>DAX CALCULATIONS </vt:lpstr>
      <vt:lpstr>POWER BI VISUALIZATIONS</vt:lpstr>
      <vt:lpstr>PowerPoint Presentation</vt:lpstr>
      <vt:lpstr>PowerPoint Presentation</vt:lpstr>
      <vt:lpstr>PowerPoint Presentation</vt:lpstr>
      <vt:lpstr>DASHBOARDS</vt:lpstr>
      <vt:lpstr>PowerPoint Presentation</vt:lpstr>
      <vt:lpstr>KEY INSIGHTS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Jothees Sakthi</dc:creator>
  <cp:lastModifiedBy>Jothees Sakthi</cp:lastModifiedBy>
  <cp:revision>1</cp:revision>
  <dcterms:created xsi:type="dcterms:W3CDTF">2025-05-27T17:01:40Z</dcterms:created>
  <dcterms:modified xsi:type="dcterms:W3CDTF">2025-05-27T17:32:39Z</dcterms:modified>
</cp:coreProperties>
</file>